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9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ECE00"/>
    <a:srgbClr val="FFD627"/>
    <a:srgbClr val="FFEC99"/>
    <a:srgbClr val="FFF3BF"/>
    <a:srgbClr val="005C00"/>
    <a:srgbClr val="000072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/>
              <a:t>Copyright </a:t>
            </a:r>
            <a:r>
              <a:rPr lang="en-US">
                <a:cs typeface="Times New Roman" pitchFamily="18" charset="0"/>
              </a:rPr>
              <a:t>© 2003 Prentice Hall, Inc.</a:t>
            </a: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r>
              <a:rPr lang="en-US"/>
              <a:t>Chapter 14 - </a:t>
            </a:r>
            <a:fld id="{3A905627-4A86-4FDB-8D60-FFD8A0B4CB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r>
              <a:rPr lang="en-US"/>
              <a:t>Business Essentials 4/e</a:t>
            </a:r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r>
              <a:rPr lang="en-US"/>
              <a:t>Ronald J. Ebert &amp; Ricky W. Griffin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30B310-45F4-4751-8903-966BF4803E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5750" y="3200400"/>
            <a:ext cx="8629650" cy="3352800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 sz="5400" b="1">
                <a:solidFill>
                  <a:srgbClr val="FFDE9D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395" name="WordArt 1027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777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chemeClr val="bg2"/>
                  </a:outerShdw>
                </a:effectLst>
                <a:latin typeface="Arial"/>
                <a:cs typeface="Arial"/>
              </a:rPr>
              <a:t>BUSINESS ESSENTIALS 4e</a:t>
            </a:r>
          </a:p>
        </p:txBody>
      </p:sp>
      <p:sp>
        <p:nvSpPr>
          <p:cNvPr id="59396" name="Rectangle 1028"/>
          <p:cNvSpPr>
            <a:spLocks noChangeArrowheads="1"/>
          </p:cNvSpPr>
          <p:nvPr/>
        </p:nvSpPr>
        <p:spPr bwMode="auto">
          <a:xfrm>
            <a:off x="123825" y="6665913"/>
            <a:ext cx="2133600" cy="17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Copyright ©2003 Prentice Hall, Inc.</a:t>
            </a:r>
          </a:p>
        </p:txBody>
      </p:sp>
      <p:sp>
        <p:nvSpPr>
          <p:cNvPr id="59397" name="Rectangle 1029"/>
          <p:cNvSpPr>
            <a:spLocks noChangeArrowheads="1"/>
          </p:cNvSpPr>
          <p:nvPr/>
        </p:nvSpPr>
        <p:spPr bwMode="auto">
          <a:xfrm>
            <a:off x="8686800" y="6629400"/>
            <a:ext cx="4572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14 - </a:t>
            </a:r>
            <a:fld id="{F18CE6F8-753D-4D2B-BF73-8651B9C3B919}" type="slidenum"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pPr algn="ctr" eaLnBrk="0" hangingPunct="0"/>
              <a:t>‹#›</a:t>
            </a:fld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59398" name="Group 1030"/>
          <p:cNvGrpSpPr>
            <a:grpSpLocks/>
          </p:cNvGrpSpPr>
          <p:nvPr/>
        </p:nvGrpSpPr>
        <p:grpSpPr bwMode="auto">
          <a:xfrm>
            <a:off x="0" y="2646363"/>
            <a:ext cx="5668963" cy="482600"/>
            <a:chOff x="-2851" y="595"/>
            <a:chExt cx="3571" cy="528"/>
          </a:xfrm>
        </p:grpSpPr>
        <p:sp>
          <p:nvSpPr>
            <p:cNvPr id="59399" name="Rectangle 1031"/>
            <p:cNvSpPr>
              <a:spLocks noChangeArrowheads="1"/>
            </p:cNvSpPr>
            <p:nvPr/>
          </p:nvSpPr>
          <p:spPr bwMode="auto">
            <a:xfrm>
              <a:off x="-285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4C048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0" name="Rectangle 1032"/>
            <p:cNvSpPr>
              <a:spLocks noChangeArrowheads="1"/>
            </p:cNvSpPr>
            <p:nvPr/>
          </p:nvSpPr>
          <p:spPr bwMode="auto">
            <a:xfrm>
              <a:off x="-2409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4C0482"/>
                </a:gs>
                <a:gs pos="100000">
                  <a:srgbClr val="800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1" name="Rectangle 1033"/>
            <p:cNvSpPr>
              <a:spLocks noChangeArrowheads="1"/>
            </p:cNvSpPr>
            <p:nvPr/>
          </p:nvSpPr>
          <p:spPr bwMode="auto">
            <a:xfrm>
              <a:off x="-1967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80008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2" name="Rectangle 1034"/>
            <p:cNvSpPr>
              <a:spLocks noChangeArrowheads="1"/>
            </p:cNvSpPr>
            <p:nvPr/>
          </p:nvSpPr>
          <p:spPr bwMode="auto">
            <a:xfrm>
              <a:off x="-1526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3" name="Rectangle 1035"/>
            <p:cNvSpPr>
              <a:spLocks noChangeArrowheads="1"/>
            </p:cNvSpPr>
            <p:nvPr/>
          </p:nvSpPr>
          <p:spPr bwMode="auto">
            <a:xfrm>
              <a:off x="-1084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4" name="Rectangle 1036"/>
            <p:cNvSpPr>
              <a:spLocks noChangeArrowheads="1"/>
            </p:cNvSpPr>
            <p:nvPr/>
          </p:nvSpPr>
          <p:spPr bwMode="auto">
            <a:xfrm>
              <a:off x="-643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5" name="Rectangle 1037"/>
            <p:cNvSpPr>
              <a:spLocks noChangeArrowheads="1"/>
            </p:cNvSpPr>
            <p:nvPr/>
          </p:nvSpPr>
          <p:spPr bwMode="auto">
            <a:xfrm>
              <a:off x="-20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9406" name="Rectangle 1038"/>
            <p:cNvSpPr>
              <a:spLocks noChangeArrowheads="1"/>
            </p:cNvSpPr>
            <p:nvPr/>
          </p:nvSpPr>
          <p:spPr bwMode="auto">
            <a:xfrm>
              <a:off x="240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59407" name="Rectangle 1039"/>
          <p:cNvSpPr>
            <a:spLocks noGrp="1" noChangeArrowheads="1"/>
          </p:cNvSpPr>
          <p:nvPr>
            <p:ph type="ctrTitle" sz="quarter"/>
          </p:nvPr>
        </p:nvSpPr>
        <p:spPr>
          <a:xfrm>
            <a:off x="209550" y="1901825"/>
            <a:ext cx="7772400" cy="671513"/>
          </a:xfrm>
          <a:effectLst>
            <a:outerShdw dist="35921" dir="2700000" algn="ctr" rotWithShape="0">
              <a:srgbClr val="000000"/>
            </a:outerShdw>
          </a:effectLst>
        </p:spPr>
        <p:txBody>
          <a:bodyPr anchorCtr="0">
            <a:spAutoFit/>
          </a:bodyPr>
          <a:lstStyle>
            <a:lvl1pPr algn="l">
              <a:defRPr sz="3800" b="1">
                <a:solidFill>
                  <a:srgbClr val="FF99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 autoUpdateAnimBg="0" advAuto="0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5939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000250" cy="622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47650"/>
            <a:ext cx="5848350" cy="622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8001000" cy="1047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8001000" cy="1047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76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47650"/>
            <a:ext cx="8001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23825" y="6678613"/>
            <a:ext cx="2133600" cy="179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Copyright ©2003 Prentice Hall, Inc.</a:t>
            </a:r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8686800" y="6642100"/>
            <a:ext cx="4572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14 - </a:t>
            </a:r>
            <a:fld id="{0F986B97-0F97-48B4-9183-9F6ABBA8D0D1}" type="slidenum">
              <a:rPr lang="en-US" sz="1000">
                <a:solidFill>
                  <a:srgbClr val="33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pPr algn="ctr" eaLnBrk="0" hangingPunct="0"/>
              <a:t>‹#›</a:t>
            </a:fld>
            <a:endParaRPr lang="en-US" sz="1000">
              <a:solidFill>
                <a:srgbClr val="3399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4" name="WordArt 1030"/>
          <p:cNvSpPr>
            <a:spLocks noChangeArrowheads="1" noChangeShapeType="1" noTextEdit="1"/>
          </p:cNvSpPr>
          <p:nvPr/>
        </p:nvSpPr>
        <p:spPr bwMode="auto">
          <a:xfrm rot="-5400000">
            <a:off x="-2705100" y="3086100"/>
            <a:ext cx="624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sz="3600" b="1" kern="1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chemeClr val="bg2"/>
                  </a:outerShdw>
                </a:effectLst>
                <a:latin typeface="Arial"/>
                <a:cs typeface="Arial"/>
              </a:rPr>
              <a:t>BUSINESS ESSENTIALS 4e</a:t>
            </a:r>
          </a:p>
        </p:txBody>
      </p:sp>
      <p:grpSp>
        <p:nvGrpSpPr>
          <p:cNvPr id="58375" name="Group 1031"/>
          <p:cNvGrpSpPr>
            <a:grpSpLocks/>
          </p:cNvGrpSpPr>
          <p:nvPr/>
        </p:nvGrpSpPr>
        <p:grpSpPr bwMode="auto">
          <a:xfrm>
            <a:off x="914400" y="1371600"/>
            <a:ext cx="5668963" cy="152400"/>
            <a:chOff x="-2851" y="595"/>
            <a:chExt cx="3571" cy="528"/>
          </a:xfrm>
        </p:grpSpPr>
        <p:sp>
          <p:nvSpPr>
            <p:cNvPr id="58376" name="Rectangle 1032"/>
            <p:cNvSpPr>
              <a:spLocks noChangeArrowheads="1"/>
            </p:cNvSpPr>
            <p:nvPr/>
          </p:nvSpPr>
          <p:spPr bwMode="auto">
            <a:xfrm>
              <a:off x="-285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4C048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7" name="Rectangle 1033"/>
            <p:cNvSpPr>
              <a:spLocks noChangeArrowheads="1"/>
            </p:cNvSpPr>
            <p:nvPr/>
          </p:nvSpPr>
          <p:spPr bwMode="auto">
            <a:xfrm>
              <a:off x="-2409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4C0482"/>
                </a:gs>
                <a:gs pos="100000">
                  <a:srgbClr val="80008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8" name="Rectangle 1034"/>
            <p:cNvSpPr>
              <a:spLocks noChangeArrowheads="1"/>
            </p:cNvSpPr>
            <p:nvPr/>
          </p:nvSpPr>
          <p:spPr bwMode="auto">
            <a:xfrm>
              <a:off x="-1967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800080"/>
                </a:gs>
                <a:gs pos="100000">
                  <a:srgbClr val="CC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79" name="Rectangle 1035"/>
            <p:cNvSpPr>
              <a:spLocks noChangeArrowheads="1"/>
            </p:cNvSpPr>
            <p:nvPr/>
          </p:nvSpPr>
          <p:spPr bwMode="auto">
            <a:xfrm>
              <a:off x="-1526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CC0000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0" name="Rectangle 1036"/>
            <p:cNvSpPr>
              <a:spLocks noChangeArrowheads="1"/>
            </p:cNvSpPr>
            <p:nvPr/>
          </p:nvSpPr>
          <p:spPr bwMode="auto">
            <a:xfrm>
              <a:off x="-1084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FF9933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1" name="Rectangle 1037"/>
            <p:cNvSpPr>
              <a:spLocks noChangeArrowheads="1"/>
            </p:cNvSpPr>
            <p:nvPr/>
          </p:nvSpPr>
          <p:spPr bwMode="auto">
            <a:xfrm>
              <a:off x="-643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2" name="Rectangle 1038"/>
            <p:cNvSpPr>
              <a:spLocks noChangeArrowheads="1"/>
            </p:cNvSpPr>
            <p:nvPr/>
          </p:nvSpPr>
          <p:spPr bwMode="auto">
            <a:xfrm>
              <a:off x="-201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rgbClr val="FFFF99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58383" name="Rectangle 1039"/>
            <p:cNvSpPr>
              <a:spLocks noChangeArrowheads="1"/>
            </p:cNvSpPr>
            <p:nvPr/>
          </p:nvSpPr>
          <p:spPr bwMode="auto">
            <a:xfrm>
              <a:off x="240" y="595"/>
              <a:ext cx="480" cy="528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SG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1000">
        <p:tmplLst>
          <p:tmpl lvl="1">
            <p:tnLst>
              <p:par>
                <p:cTn presetID="22" presetClass="entr" presetSubtype="8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C249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0"/>
        </a:spcBef>
        <a:spcAft>
          <a:spcPct val="50000"/>
        </a:spcAft>
        <a:buClr>
          <a:schemeClr val="accent1"/>
        </a:buClr>
        <a:buSzPct val="80000"/>
        <a:buFont typeface="Wingdings" pitchFamily="2" charset="2"/>
        <a:buBlip>
          <a:blip r:embed="rId15"/>
        </a:buBlip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1028700" indent="-457200" algn="l" rtl="0" fontAlgn="base">
        <a:spcBef>
          <a:spcPct val="0"/>
        </a:spcBef>
        <a:spcAft>
          <a:spcPct val="50000"/>
        </a:spcAft>
        <a:buClr>
          <a:srgbClr val="CCFF66"/>
        </a:buClr>
        <a:buSzPct val="80000"/>
        <a:buFont typeface="Wingdings" pitchFamily="2" charset="2"/>
        <a:buBlip>
          <a:blip r:embed="rId16"/>
        </a:buBlip>
        <a:defRPr sz="2800">
          <a:solidFill>
            <a:srgbClr val="FFFFFF"/>
          </a:solidFill>
          <a:latin typeface="+mn-lt"/>
        </a:defRPr>
      </a:lvl2pPr>
      <a:lvl3pPr marL="1485900" indent="-342900" algn="l" rtl="0" fontAlgn="base">
        <a:spcBef>
          <a:spcPct val="0"/>
        </a:spcBef>
        <a:spcAft>
          <a:spcPct val="50000"/>
        </a:spcAft>
        <a:buClr>
          <a:srgbClr val="FF8029"/>
        </a:buClr>
        <a:buSzPct val="80000"/>
        <a:buFont typeface="Wingdings" pitchFamily="2" charset="2"/>
        <a:buBlip>
          <a:blip r:embed="rId17"/>
        </a:buBlip>
        <a:defRPr sz="2400">
          <a:solidFill>
            <a:srgbClr val="FFFFFF"/>
          </a:solidFill>
          <a:latin typeface="+mn-lt"/>
        </a:defRPr>
      </a:lvl3pPr>
      <a:lvl4pPr marL="18288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1717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6289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0861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5433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0005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hyperlink" Target="http://www.cis.state.mi.us/ofic/consumer/kids/ton_mone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0" hangingPunct="0"/>
            <a:r>
              <a:rPr lang="en-US"/>
              <a:t>Understanding Money and Banking</a:t>
            </a: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Cards</a:t>
            </a:r>
            <a:br>
              <a:rPr lang="en-US"/>
            </a:br>
            <a:r>
              <a:rPr lang="en-US" sz="3200">
                <a:solidFill>
                  <a:schemeClr val="accent1"/>
                </a:solidFill>
              </a:rPr>
              <a:t>A Major Financial Force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1905000"/>
          </a:xfrm>
        </p:spPr>
        <p:txBody>
          <a:bodyPr/>
          <a:lstStyle/>
          <a:p>
            <a:r>
              <a:rPr lang="en-US" sz="3000"/>
              <a:t>Credit cards accounted for almost half of all transactions for the year 2000</a:t>
            </a:r>
          </a:p>
          <a:p>
            <a:r>
              <a:rPr lang="en-US" sz="3000"/>
              <a:t>Credit cards are a large and growing business</a:t>
            </a:r>
          </a:p>
        </p:txBody>
      </p:sp>
      <p:pic>
        <p:nvPicPr>
          <p:cNvPr id="34820" name="Picture 4" descr="G:\PFiles\MSOffice\Clipart\standard\stddir2\bs0051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43288"/>
            <a:ext cx="3505200" cy="3414712"/>
          </a:xfrm>
          <a:prstGeom prst="rect">
            <a:avLst/>
          </a:prstGeom>
          <a:noFill/>
        </p:spPr>
      </p:pic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295400" y="3505200"/>
            <a:ext cx="2895600" cy="1752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lIns="0" tIns="0" rIns="0" bIns="0" anchor="ctr" anchorCtr="1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Convenient for users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429000" y="4724400"/>
            <a:ext cx="2895600" cy="1752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lIns="0" tIns="0" rIns="0" bIns="0" anchor="ctr" anchorCtr="1"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Highly profitable for issuers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 advAuto="0"/>
      <p:bldP spid="34821" grpId="0" animBg="1" autoUpdateAnimBg="0"/>
      <p:bldP spid="348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Financial Institutions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Commercial Banks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and mergers</a:t>
            </a:r>
          </a:p>
          <a:p>
            <a:pPr lvl="1">
              <a:spcAft>
                <a:spcPct val="75000"/>
              </a:spcAf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Commercial interest rates</a:t>
            </a:r>
          </a:p>
          <a:p>
            <a:pPr>
              <a:spcAft>
                <a:spcPct val="75000"/>
              </a:spcAft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Savings and Loan Associations</a:t>
            </a:r>
          </a:p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Mutual Savings Banks</a:t>
            </a:r>
          </a:p>
        </p:txBody>
      </p:sp>
      <p:pic>
        <p:nvPicPr>
          <p:cNvPr id="35846" name="Picture 6" descr="C:\WINDOWS\Application Data\Microsoft\Media Catalog\Downloaded Clips\cl3b\j01494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95400"/>
            <a:ext cx="1997075" cy="19685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U.S. Financial Institutions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Aft>
                <a:spcPct val="75000"/>
              </a:spcAft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Credit Unions</a:t>
            </a:r>
          </a:p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Non-Deposit Institutions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Pension funds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Insurance companies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Finance companies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Securities investment dealers</a:t>
            </a:r>
          </a:p>
        </p:txBody>
      </p:sp>
      <p:pic>
        <p:nvPicPr>
          <p:cNvPr id="36868" name="Picture 4" descr="C:\WINDOWS\Application Data\Microsoft\Media Catalog\Downloaded Clips\cl3b\j01494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295400"/>
            <a:ext cx="1997075" cy="1968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Financial Services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 Retirement Accounts (IRAS)</a:t>
            </a:r>
          </a:p>
          <a:p>
            <a:r>
              <a:rPr lang="en-US"/>
              <a:t>Trust Services</a:t>
            </a:r>
          </a:p>
          <a:p>
            <a:r>
              <a:rPr lang="en-US"/>
              <a:t>International Services</a:t>
            </a:r>
          </a:p>
          <a:p>
            <a:pPr lvl="1"/>
            <a:r>
              <a:rPr lang="en-US"/>
              <a:t>Currency exchange</a:t>
            </a:r>
          </a:p>
          <a:p>
            <a:pPr lvl="1"/>
            <a:r>
              <a:rPr lang="en-US"/>
              <a:t>Letters of credit</a:t>
            </a:r>
          </a:p>
          <a:p>
            <a:pPr lvl="1"/>
            <a:r>
              <a:rPr lang="en-US"/>
              <a:t>Banker’s acceptance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2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Financial Services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Financial advice and brokerage services</a:t>
            </a:r>
          </a:p>
          <a:p>
            <a:r>
              <a:rPr lang="en-US"/>
              <a:t>Automated teller machines</a:t>
            </a:r>
          </a:p>
          <a:p>
            <a:r>
              <a:rPr lang="en-US"/>
              <a:t>Electronic funds transfer </a:t>
            </a:r>
          </a:p>
        </p:txBody>
      </p:sp>
    </p:spTree>
  </p:cSld>
  <p:clrMapOvr>
    <a:masterClrMapping/>
  </p:clrMapOvr>
  <p:transition>
    <p:wipe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Banks As Creators of Money</a:t>
            </a:r>
          </a:p>
        </p:txBody>
      </p: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1087438" y="1752600"/>
            <a:ext cx="7696200" cy="4724400"/>
            <a:chOff x="685" y="1104"/>
            <a:chExt cx="4848" cy="2976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685" y="1104"/>
              <a:ext cx="4848" cy="29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1371600"/>
            <a:lstStyle/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$100.00	$10.00	$90.00	$190.00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90.00	9.00	81.00	271.00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81.00	8.10	72.90	343.00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72.90	7.29	65.61	409.51</a:t>
              </a:r>
            </a:p>
            <a:p>
              <a:pPr>
                <a:spcAft>
                  <a:spcPct val="50000"/>
                </a:spcAft>
                <a:tabLst>
                  <a:tab pos="1263650" algn="r"/>
                  <a:tab pos="3206750" algn="r"/>
                  <a:tab pos="5540375" algn="r"/>
                  <a:tab pos="7192963" algn="r"/>
                </a:tabLst>
              </a:pPr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	65.61	6.56	59.05	468.56</a:t>
              </a: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922" y="1517"/>
              <a:ext cx="6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Deposit</a:t>
              </a: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1728" y="1248"/>
              <a:ext cx="153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Money held in Reserve by Bank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3552" y="1248"/>
              <a:ext cx="7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Money to Lend</a:t>
              </a: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560" y="1248"/>
              <a:ext cx="727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1">
              <a:spAutoFit/>
            </a:bodyPr>
            <a:lstStyle/>
            <a:p>
              <a:pPr algn="ctr"/>
              <a:r>
                <a:rPr lang="en-US" sz="2800">
                  <a:solidFill>
                    <a:schemeClr val="bg2"/>
                  </a:solidFill>
                  <a:latin typeface="Arial Narrow" pitchFamily="34" charset="0"/>
                </a:rPr>
                <a:t>Total Supply</a:t>
              </a:r>
            </a:p>
          </p:txBody>
        </p:sp>
      </p:grpSp>
      <p:sp>
        <p:nvSpPr>
          <p:cNvPr id="38925" name="Freeform 13"/>
          <p:cNvSpPr>
            <a:spLocks/>
          </p:cNvSpPr>
          <p:nvPr/>
        </p:nvSpPr>
        <p:spPr bwMode="auto">
          <a:xfrm>
            <a:off x="1381125" y="3352800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1381125" y="3995738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1381125" y="4638675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1381125" y="5283200"/>
            <a:ext cx="5553075" cy="609600"/>
          </a:xfrm>
          <a:custGeom>
            <a:avLst/>
            <a:gdLst/>
            <a:ahLst/>
            <a:cxnLst>
              <a:cxn ang="0">
                <a:pos x="3360" y="0"/>
              </a:cxn>
              <a:cxn ang="0">
                <a:pos x="3456" y="0"/>
              </a:cxn>
              <a:cxn ang="0">
                <a:pos x="3456" y="192"/>
              </a:cxn>
              <a:cxn ang="0">
                <a:pos x="0" y="192"/>
              </a:cxn>
              <a:cxn ang="0">
                <a:pos x="0" y="384"/>
              </a:cxn>
              <a:cxn ang="0">
                <a:pos x="144" y="384"/>
              </a:cxn>
            </a:cxnLst>
            <a:rect l="0" t="0" r="r" b="b"/>
            <a:pathLst>
              <a:path w="3456" h="384">
                <a:moveTo>
                  <a:pt x="3360" y="0"/>
                </a:moveTo>
                <a:lnTo>
                  <a:pt x="3456" y="0"/>
                </a:lnTo>
                <a:lnTo>
                  <a:pt x="3456" y="192"/>
                </a:lnTo>
                <a:lnTo>
                  <a:pt x="0" y="192"/>
                </a:lnTo>
                <a:lnTo>
                  <a:pt x="0" y="384"/>
                </a:lnTo>
                <a:lnTo>
                  <a:pt x="144" y="384"/>
                </a:lnTo>
              </a:path>
            </a:pathLst>
          </a:custGeom>
          <a:noFill/>
          <a:ln w="28575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nimBg="1"/>
      <p:bldP spid="38927" grpId="0" animBg="1"/>
      <p:bldP spid="389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Federal Reserve System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39243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Structure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Board of governors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Reserve banks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Member banks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1905000"/>
            <a:ext cx="3924300" cy="45720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Functions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Banking for the government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Banking for banks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Controlling the money supply</a:t>
            </a: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743200"/>
            <a:ext cx="4724400" cy="3352800"/>
          </a:xfrm>
        </p:spPr>
        <p:txBody>
          <a:bodyPr/>
          <a:lstStyle/>
          <a:p>
            <a:pPr>
              <a:spcAft>
                <a:spcPct val="75000"/>
              </a:spcAft>
            </a:pPr>
            <a:r>
              <a:rPr lang="en-US" sz="3000"/>
              <a:t>Reserve requirements</a:t>
            </a:r>
          </a:p>
          <a:p>
            <a:pPr>
              <a:spcAft>
                <a:spcPct val="75000"/>
              </a:spcAft>
            </a:pPr>
            <a:r>
              <a:rPr lang="en-US" sz="3000"/>
              <a:t>Discount rate controls</a:t>
            </a:r>
          </a:p>
          <a:p>
            <a:pPr>
              <a:spcAft>
                <a:spcPct val="75000"/>
              </a:spcAft>
            </a:pPr>
            <a:r>
              <a:rPr lang="en-US" sz="3000"/>
              <a:t>Open market operations</a:t>
            </a:r>
          </a:p>
          <a:p>
            <a:pPr>
              <a:spcAft>
                <a:spcPct val="75000"/>
              </a:spcAft>
            </a:pPr>
            <a:r>
              <a:rPr lang="en-US" sz="3000"/>
              <a:t>Selective credit controls</a:t>
            </a:r>
          </a:p>
          <a:p>
            <a:pPr>
              <a:spcAft>
                <a:spcPct val="75000"/>
              </a:spcAft>
            </a:pPr>
            <a:endParaRPr lang="en-US" sz="3000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Controlling the Money Supply</a:t>
            </a:r>
            <a:r>
              <a:rPr lang="en-US" sz="3600">
                <a:solidFill>
                  <a:schemeClr val="tx2"/>
                </a:solidFill>
              </a:rPr>
              <a:t/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accent1"/>
                </a:solidFill>
              </a:rPr>
              <a:t>The Tools of the Fed</a:t>
            </a:r>
          </a:p>
        </p:txBody>
      </p:sp>
      <p:pic>
        <p:nvPicPr>
          <p:cNvPr id="44043" name="Picture 1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752600"/>
            <a:ext cx="3611563" cy="44196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 build="p" autoUpdateAnimBg="0" advAuto="0"/>
      <p:bldP spid="440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8016875" cy="971550"/>
          </a:xfrm>
        </p:spPr>
        <p:txBody>
          <a:bodyPr/>
          <a:lstStyle/>
          <a:p>
            <a:r>
              <a:rPr lang="en-US" sz="3800">
                <a:latin typeface="Arial Narrow" pitchFamily="34" charset="0"/>
              </a:rPr>
              <a:t>The Changing Money and Banking System</a:t>
            </a:r>
          </a:p>
        </p:txBody>
      </p:sp>
      <p:pic>
        <p:nvPicPr>
          <p:cNvPr id="46089" name="Picture 9" descr="C:\WINDOWS\Application Data\Microsoft\Media Catalog\Downloaded Clips\cl2\BD055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7038" y="2057400"/>
            <a:ext cx="2339975" cy="2895600"/>
          </a:xfrm>
          <a:prstGeom prst="rect">
            <a:avLst/>
          </a:prstGeom>
          <a:noFill/>
        </p:spPr>
      </p:pic>
      <p:pic>
        <p:nvPicPr>
          <p:cNvPr id="46090" name="Picture 10" descr="C:\WINDOWS\Application Data\Microsoft\Media Catalog\Downloaded Clips\cl0\mp0027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043363"/>
            <a:ext cx="4191000" cy="2671762"/>
          </a:xfrm>
          <a:prstGeom prst="rect">
            <a:avLst/>
          </a:prstGeom>
          <a:noFill/>
        </p:spPr>
      </p:pic>
      <p:pic>
        <p:nvPicPr>
          <p:cNvPr id="46088" name="Picture 8" descr="C:\WINDOWS\Application Data\Microsoft\Media Catalog\Downloaded Clips\cl1\BD0493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6488" y="1449388"/>
            <a:ext cx="2730500" cy="3657600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06913" y="5029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200">
                <a:solidFill>
                  <a:schemeClr val="bg2"/>
                </a:solidFill>
                <a:latin typeface="Arial" charset="0"/>
              </a:rPr>
              <a:t>Interstate Banking</a:t>
            </a:r>
          </a:p>
        </p:txBody>
      </p:sp>
      <p:pic>
        <p:nvPicPr>
          <p:cNvPr id="46092" name="Picture 12" descr="C:\Program Files\Common Files\Microsoft Shared\Clipart\cagcat50\BD05552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6438" y="1600200"/>
            <a:ext cx="4170362" cy="3429000"/>
          </a:xfrm>
          <a:prstGeom prst="rect">
            <a:avLst/>
          </a:prstGeom>
          <a:noFill/>
        </p:spPr>
      </p:pic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447800" y="5029200"/>
            <a:ext cx="2484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Deregulation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utoUpdateAnimBg="0"/>
      <p:bldP spid="4609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Electronic Technologies</a:t>
            </a:r>
            <a:r>
              <a:rPr lang="en-US"/>
              <a:t>  </a:t>
            </a:r>
            <a:br>
              <a:rPr lang="en-US"/>
            </a:br>
            <a:r>
              <a:rPr lang="en-US" sz="3200">
                <a:solidFill>
                  <a:schemeClr val="accent1"/>
                </a:solidFill>
              </a:rPr>
              <a:t>A Dramatic Change</a:t>
            </a:r>
          </a:p>
        </p:txBody>
      </p:sp>
      <p:pic>
        <p:nvPicPr>
          <p:cNvPr id="47110" name="Picture 6" descr="G:\PFiles\MSOffice\Clipart\standard\stddir2\bs00970_.wmf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1981200"/>
            <a:ext cx="4575175" cy="4278313"/>
          </a:xfrm>
          <a:noFill/>
          <a:ln/>
        </p:spPr>
      </p:pic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1600200" y="19050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Debit Cards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2286000" y="32004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Smart Cards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1371600" y="4495800"/>
            <a:ext cx="2514600" cy="14478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79605" dir="2700000" algn="ctr" rotWithShape="0">
              <a:schemeClr val="bg2"/>
            </a:outerShdw>
          </a:effectLst>
        </p:spPr>
        <p:txBody>
          <a:bodyPr wrap="none" lIns="0" tIns="0" rIns="0" bIns="0" anchor="ctr" anchorCtr="1"/>
          <a:lstStyle/>
          <a:p>
            <a:pPr>
              <a:lnSpc>
                <a:spcPct val="90000"/>
              </a:lnSpc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E-cash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 autoUpdateAnimBg="0"/>
      <p:bldP spid="47112" grpId="0" animBg="1" autoUpdateAnimBg="0"/>
      <p:bldP spid="4711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752600"/>
            <a:ext cx="7315200" cy="4038600"/>
          </a:xfrm>
        </p:spPr>
        <p:txBody>
          <a:bodyPr/>
          <a:lstStyle/>
          <a:p>
            <a:pPr>
              <a:tabLst>
                <a:tab pos="6278563" algn="r"/>
              </a:tabLst>
            </a:pPr>
            <a:r>
              <a:rPr lang="en-US"/>
              <a:t>“A banker is a fellow who lends you his umbrella when the sun is shining, and wants it back the minute it begins to rain.”</a:t>
            </a:r>
            <a:br>
              <a:rPr lang="en-US"/>
            </a:br>
            <a:r>
              <a:rPr lang="en-US" sz="1400"/>
              <a:t>	</a:t>
            </a:r>
            <a:r>
              <a:rPr lang="en-US" sz="1200"/>
              <a:t/>
            </a:r>
            <a:br>
              <a:rPr lang="en-US" sz="1200"/>
            </a:br>
            <a:r>
              <a:rPr lang="en-US"/>
              <a:t>	</a:t>
            </a:r>
            <a:r>
              <a:rPr lang="en-US" sz="2400"/>
              <a:t>~ Mark Twain</a:t>
            </a: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8" name="Picture 16" descr="C:\WINDOWS\Application Data\Microsoft\Media Catalog\Downloaded Clips\cl45\j0174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93788"/>
            <a:ext cx="8264525" cy="5510212"/>
          </a:xfrm>
          <a:prstGeom prst="rect">
            <a:avLst/>
          </a:prstGeom>
          <a:noFill/>
        </p:spPr>
      </p:pic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2514600" y="2590800"/>
            <a:ext cx="23622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4800600" y="2667000"/>
            <a:ext cx="2286000" cy="297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7650"/>
            <a:ext cx="8001000" cy="666750"/>
          </a:xfrm>
        </p:spPr>
        <p:txBody>
          <a:bodyPr/>
          <a:lstStyle/>
          <a:p>
            <a:r>
              <a:rPr lang="en-US">
                <a:latin typeface="Arial Narrow" pitchFamily="34" charset="0"/>
              </a:rPr>
              <a:t>The International Payments Process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14400" y="1219200"/>
            <a:ext cx="1847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Arial Narrow" pitchFamily="34" charset="0"/>
              </a:rPr>
              <a:t>Olive Exchange</a:t>
            </a:r>
          </a:p>
          <a:p>
            <a:pPr algn="ctr"/>
            <a:r>
              <a:rPr lang="en-US" sz="2200">
                <a:latin typeface="Arial Narrow" pitchFamily="34" charset="0"/>
              </a:rPr>
              <a:t>(Greece to U.S.)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618288" y="1219200"/>
            <a:ext cx="2355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200">
                <a:latin typeface="Arial Narrow" pitchFamily="34" charset="0"/>
              </a:rPr>
              <a:t>Equipment Exchange</a:t>
            </a:r>
          </a:p>
          <a:p>
            <a:pPr algn="ctr"/>
            <a:r>
              <a:rPr lang="en-US" sz="2200">
                <a:latin typeface="Arial Narrow" pitchFamily="34" charset="0"/>
              </a:rPr>
              <a:t>(U.S. to Greece.)</a:t>
            </a:r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990600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Importer</a:t>
            </a: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6996113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Exporter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4076700" y="204946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U.S. Bank</a:t>
            </a: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990600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Exporter</a:t>
            </a: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6996113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007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Importer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4078288" y="5611813"/>
            <a:ext cx="1600200" cy="609600"/>
          </a:xfrm>
          <a:prstGeom prst="roundRect">
            <a:avLst>
              <a:gd name="adj" fmla="val 16667"/>
            </a:avLst>
          </a:prstGeom>
          <a:solidFill>
            <a:srgbClr val="005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/>
            <a:r>
              <a:rPr lang="en-US" sz="2000">
                <a:latin typeface="Arial Narrow" pitchFamily="34" charset="0"/>
              </a:rPr>
              <a:t>Greek Bank</a:t>
            </a:r>
          </a:p>
        </p:txBody>
      </p:sp>
      <p:cxnSp>
        <p:nvCxnSpPr>
          <p:cNvPr id="49169" name="AutoShape 17"/>
          <p:cNvCxnSpPr>
            <a:cxnSpLocks noChangeShapeType="1"/>
            <a:stCxn id="49160" idx="3"/>
            <a:endCxn id="49163" idx="1"/>
          </p:cNvCxnSpPr>
          <p:nvPr/>
        </p:nvCxnSpPr>
        <p:spPr bwMode="auto">
          <a:xfrm>
            <a:off x="2590800" y="2354263"/>
            <a:ext cx="1485900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2" name="AutoShape 20"/>
          <p:cNvCxnSpPr>
            <a:cxnSpLocks noChangeShapeType="1"/>
            <a:stCxn id="49164" idx="0"/>
            <a:endCxn id="49160" idx="2"/>
          </p:cNvCxnSpPr>
          <p:nvPr/>
        </p:nvCxnSpPr>
        <p:spPr bwMode="auto">
          <a:xfrm flipV="1">
            <a:off x="1790700" y="2659063"/>
            <a:ext cx="0" cy="295275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3" name="AutoShape 21"/>
          <p:cNvCxnSpPr>
            <a:cxnSpLocks noChangeShapeType="1"/>
            <a:stCxn id="49164" idx="3"/>
            <a:endCxn id="49166" idx="1"/>
          </p:cNvCxnSpPr>
          <p:nvPr/>
        </p:nvCxnSpPr>
        <p:spPr bwMode="auto">
          <a:xfrm>
            <a:off x="2590800" y="5916613"/>
            <a:ext cx="14874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4" name="AutoShape 22"/>
          <p:cNvCxnSpPr>
            <a:cxnSpLocks noChangeShapeType="1"/>
            <a:stCxn id="49165" idx="1"/>
            <a:endCxn id="49166" idx="3"/>
          </p:cNvCxnSpPr>
          <p:nvPr/>
        </p:nvCxnSpPr>
        <p:spPr bwMode="auto">
          <a:xfrm flipH="1">
            <a:off x="5678488" y="5916613"/>
            <a:ext cx="1317625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6" name="AutoShape 24"/>
          <p:cNvCxnSpPr>
            <a:cxnSpLocks noChangeShapeType="1"/>
            <a:stCxn id="49162" idx="2"/>
            <a:endCxn id="49165" idx="0"/>
          </p:cNvCxnSpPr>
          <p:nvPr/>
        </p:nvCxnSpPr>
        <p:spPr bwMode="auto">
          <a:xfrm>
            <a:off x="7796213" y="2659063"/>
            <a:ext cx="0" cy="295275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177" name="AutoShape 25"/>
          <p:cNvCxnSpPr>
            <a:cxnSpLocks noChangeShapeType="1"/>
            <a:stCxn id="49162" idx="1"/>
            <a:endCxn id="49163" idx="3"/>
          </p:cNvCxnSpPr>
          <p:nvPr/>
        </p:nvCxnSpPr>
        <p:spPr bwMode="auto">
          <a:xfrm flipH="1">
            <a:off x="5676900" y="2354263"/>
            <a:ext cx="1319213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178" name="Oval 26"/>
          <p:cNvSpPr>
            <a:spLocks noChangeArrowheads="1"/>
          </p:cNvSpPr>
          <p:nvPr/>
        </p:nvSpPr>
        <p:spPr bwMode="auto">
          <a:xfrm>
            <a:off x="2874963" y="20478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1</a:t>
            </a:r>
          </a:p>
        </p:txBody>
      </p:sp>
      <p:sp>
        <p:nvSpPr>
          <p:cNvPr id="49179" name="Oval 27"/>
          <p:cNvSpPr>
            <a:spLocks noChangeArrowheads="1"/>
          </p:cNvSpPr>
          <p:nvPr/>
        </p:nvSpPr>
        <p:spPr bwMode="auto">
          <a:xfrm>
            <a:off x="3429000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1487488" y="37703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3</a:t>
            </a:r>
          </a:p>
        </p:txBody>
      </p:sp>
      <p:sp>
        <p:nvSpPr>
          <p:cNvPr id="49182" name="Oval 30"/>
          <p:cNvSpPr>
            <a:spLocks noChangeArrowheads="1"/>
          </p:cNvSpPr>
          <p:nvPr/>
        </p:nvSpPr>
        <p:spPr bwMode="auto">
          <a:xfrm>
            <a:off x="2895600" y="5562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4</a:t>
            </a:r>
          </a:p>
        </p:txBody>
      </p:sp>
      <p:sp>
        <p:nvSpPr>
          <p:cNvPr id="49183" name="Oval 31"/>
          <p:cNvSpPr>
            <a:spLocks noChangeArrowheads="1"/>
          </p:cNvSpPr>
          <p:nvPr/>
        </p:nvSpPr>
        <p:spPr bwMode="auto">
          <a:xfrm>
            <a:off x="6172200" y="559911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5</a:t>
            </a: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5715000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6</a:t>
            </a:r>
          </a:p>
        </p:txBody>
      </p:sp>
      <p:sp>
        <p:nvSpPr>
          <p:cNvPr id="49185" name="Oval 33"/>
          <p:cNvSpPr>
            <a:spLocks noChangeArrowheads="1"/>
          </p:cNvSpPr>
          <p:nvPr/>
        </p:nvSpPr>
        <p:spPr bwMode="auto">
          <a:xfrm>
            <a:off x="7456488" y="376872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7</a:t>
            </a: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6149975" y="2047875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nimBg="1"/>
      <p:bldP spid="49175" grpId="0" animBg="1"/>
      <p:bldP spid="49158" grpId="0" autoUpdateAnimBg="0"/>
      <p:bldP spid="49159" grpId="0" autoUpdateAnimBg="0"/>
      <p:bldP spid="49160" grpId="0" animBg="1" autoUpdateAnimBg="0"/>
      <p:bldP spid="49162" grpId="0" animBg="1" autoUpdateAnimBg="0"/>
      <p:bldP spid="49163" grpId="0" animBg="1" autoUpdateAnimBg="0"/>
      <p:bldP spid="49164" grpId="0" animBg="1" autoUpdateAnimBg="0"/>
      <p:bldP spid="49165" grpId="0" animBg="1" autoUpdateAnimBg="0"/>
      <p:bldP spid="49166" grpId="0" animBg="1" autoUpdateAnimBg="0"/>
      <p:bldP spid="49178" grpId="0" animBg="1" autoUpdateAnimBg="0"/>
      <p:bldP spid="49179" grpId="0" animBg="1" autoUpdateAnimBg="0"/>
      <p:bldP spid="49180" grpId="0" animBg="1" autoUpdateAnimBg="0"/>
      <p:bldP spid="49182" grpId="0" animBg="1" autoUpdateAnimBg="0"/>
      <p:bldP spid="49183" grpId="0" animBg="1" autoUpdateAnimBg="0"/>
      <p:bldP spid="49184" grpId="0" animBg="1" autoUpdateAnimBg="0"/>
      <p:bldP spid="49185" grpId="0" animBg="1" autoUpdateAnimBg="0"/>
      <p:bldP spid="4918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Bolstering International Trade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3429000"/>
            <a:ext cx="7848600" cy="3048000"/>
          </a:xfrm>
        </p:spPr>
        <p:txBody>
          <a:bodyPr/>
          <a:lstStyle/>
          <a:p>
            <a:pPr marL="0" indent="0">
              <a:spcAft>
                <a:spcPct val="25000"/>
              </a:spcAft>
              <a:buFont typeface="Wingdings" pitchFamily="2" charset="2"/>
              <a:buNone/>
            </a:pPr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International Monetary Fund (IMF)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Stable exchange rates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Temporary short-term loans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Cooperation on global monetary issues</a:t>
            </a:r>
          </a:p>
          <a:p>
            <a:pPr marL="571500" lvl="1">
              <a:spcAft>
                <a:spcPct val="25000"/>
              </a:spcAft>
            </a:pPr>
            <a:r>
              <a:rPr lang="en-US"/>
              <a:t>International payments system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066800" y="1752600"/>
            <a:ext cx="7543800" cy="138112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lIns="274320" tIns="228600" rIns="274320" bIns="228600" anchor="ctr">
            <a:spAutoFit/>
          </a:bodyPr>
          <a:lstStyle/>
          <a:p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World Bank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Provides a limited scope of financial services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 bldLvl="2" autoUpdateAnimBg="0" advAuto="0"/>
      <p:bldP spid="5018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Review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Define money and its forms in the U.S.</a:t>
            </a:r>
          </a:p>
          <a:p>
            <a:r>
              <a:rPr lang="en-US" sz="2800"/>
              <a:t>Describe U.S. financial institutions</a:t>
            </a:r>
          </a:p>
          <a:p>
            <a:r>
              <a:rPr lang="en-US" sz="2800"/>
              <a:t>Explain how banks create money and how they are regulated</a:t>
            </a:r>
          </a:p>
          <a:p>
            <a:r>
              <a:rPr lang="en-US" sz="2800"/>
              <a:t>Discuss the functions and tools of the Federal Reserve system</a:t>
            </a:r>
          </a:p>
          <a:p>
            <a:r>
              <a:rPr lang="en-US" sz="2800"/>
              <a:t>Identify how the financial industry is changing</a:t>
            </a:r>
          </a:p>
          <a:p>
            <a:r>
              <a:rPr lang="en-US" sz="2800"/>
              <a:t>Understand international banking and finance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Topics</a:t>
            </a:r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Money and its forms in the U.S.</a:t>
            </a:r>
          </a:p>
          <a:p>
            <a:r>
              <a:rPr lang="en-US"/>
              <a:t>U.S. financial institutions</a:t>
            </a:r>
          </a:p>
          <a:p>
            <a:r>
              <a:rPr lang="en-US"/>
              <a:t>How banks create money and how they are regulated</a:t>
            </a:r>
          </a:p>
          <a:p>
            <a:r>
              <a:rPr lang="en-US"/>
              <a:t>The Federal Reserve system</a:t>
            </a:r>
          </a:p>
          <a:p>
            <a:r>
              <a:rPr lang="en-US"/>
              <a:t>Changes in the financial industry</a:t>
            </a:r>
          </a:p>
          <a:p>
            <a:r>
              <a:rPr lang="en-US"/>
              <a:t>International banking and finance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286000"/>
            <a:ext cx="3921125" cy="3886200"/>
          </a:xfrm>
        </p:spPr>
        <p:txBody>
          <a:bodyPr/>
          <a:lstStyle/>
          <a:p>
            <a:pPr>
              <a:spcAft>
                <a:spcPct val="100000"/>
              </a:spcAft>
            </a:pPr>
            <a:r>
              <a:rPr lang="en-US"/>
              <a:t>Portability</a:t>
            </a:r>
          </a:p>
          <a:p>
            <a:pPr>
              <a:spcAft>
                <a:spcPct val="100000"/>
              </a:spcAft>
            </a:pPr>
            <a:r>
              <a:rPr lang="en-US"/>
              <a:t>Divisibility</a:t>
            </a:r>
          </a:p>
          <a:p>
            <a:pPr>
              <a:spcAft>
                <a:spcPct val="100000"/>
              </a:spcAft>
            </a:pPr>
            <a:r>
              <a:rPr lang="en-US"/>
              <a:t>Durability</a:t>
            </a:r>
          </a:p>
          <a:p>
            <a:pPr>
              <a:spcAft>
                <a:spcPct val="100000"/>
              </a:spcAft>
            </a:pPr>
            <a:r>
              <a:rPr lang="en-US"/>
              <a:t>Stability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Money?</a:t>
            </a:r>
          </a:p>
        </p:txBody>
      </p:sp>
      <p:pic>
        <p:nvPicPr>
          <p:cNvPr id="27654" name="Picture 6" descr="G:\PFiles\MSOffice\Clipart\standard\stddir1\bd0494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00200"/>
            <a:ext cx="3184525" cy="4800600"/>
          </a:xfrm>
          <a:noFill/>
          <a:ln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Functions of Money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209800" y="17526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/>
            <a:r>
              <a:rPr lang="en-US" sz="3000">
                <a:solidFill>
                  <a:schemeClr val="bg2"/>
                </a:solidFill>
                <a:latin typeface="Arial" charset="0"/>
              </a:rPr>
              <a:t>Medium of Exchange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438525" y="31242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000">
                <a:solidFill>
                  <a:schemeClr val="bg2"/>
                </a:solidFill>
                <a:latin typeface="Arial" charset="0"/>
              </a:rPr>
              <a:t>Store of Value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665663" y="4495800"/>
            <a:ext cx="4130675" cy="1600200"/>
          </a:xfrm>
          <a:prstGeom prst="rect">
            <a:avLst/>
          </a:prstGeom>
          <a:solidFill>
            <a:srgbClr val="ADDBAD"/>
          </a:solidFill>
          <a:ln w="57150">
            <a:solidFill>
              <a:srgbClr val="DAEEDA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Aft>
                <a:spcPct val="50000"/>
              </a:spcAft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000">
                <a:solidFill>
                  <a:schemeClr val="bg2"/>
                </a:solidFill>
                <a:latin typeface="Arial" charset="0"/>
              </a:rPr>
              <a:t>Unit of Account</a:t>
            </a:r>
          </a:p>
        </p:txBody>
      </p:sp>
      <p:pic>
        <p:nvPicPr>
          <p:cNvPr id="29707" name="Picture 11" descr="D:\1-USE FILES\Prentice Hall\Business-Essentials-4 (Ebert-Griffin)\Art\cash-wall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5513" y="3657600"/>
            <a:ext cx="3798887" cy="297497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 autoUpdateAnimBg="0"/>
      <p:bldP spid="29705" grpId="0" animBg="1" autoUpdateAnimBg="0"/>
      <p:bldP spid="2970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 of Producing U.S. Coins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191000"/>
          </a:xfrm>
        </p:spPr>
        <p:txBody>
          <a:bodyPr/>
          <a:lstStyle/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Golden Dollar	 10.03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Half Dollar	 9.93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Quarter	 4.29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Dime	 1.88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Nickel	 3.13 cents</a:t>
            </a:r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Penny	.81 cents</a:t>
            </a:r>
          </a:p>
        </p:txBody>
      </p:sp>
      <p:pic>
        <p:nvPicPr>
          <p:cNvPr id="52229" name="Picture 5" descr="G:\PFiles\MSOffice\Clipart\WebArt\bs00005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2817813" cy="3733800"/>
          </a:xfrm>
          <a:prstGeom prst="rect">
            <a:avLst/>
          </a:prstGeom>
          <a:noFill/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844800" y="64643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Source: http://www.usmint.gov/faqs/circulating_coins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522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Just How Much Is a Ton of Money Worth?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772400" cy="2362200"/>
          </a:xfrm>
          <a:noFill/>
          <a:ln/>
        </p:spPr>
        <p:txBody>
          <a:bodyPr/>
          <a:lstStyle/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Dollar Bills	</a:t>
            </a:r>
            <a:r>
              <a:rPr lang="en-US" sz="3800"/>
              <a:t>$908,000</a:t>
            </a:r>
            <a:endParaRPr lang="en-US" sz="3400"/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Quarters 	</a:t>
            </a:r>
            <a:r>
              <a:rPr lang="en-US" sz="3800"/>
              <a:t>$40,000</a:t>
            </a:r>
            <a:endParaRPr lang="en-US" sz="3400"/>
          </a:p>
          <a:p>
            <a:pPr marL="0" indent="0">
              <a:spcAft>
                <a:spcPct val="35000"/>
              </a:spcAft>
              <a:buFont typeface="Wingdings" pitchFamily="2" charset="2"/>
              <a:buNone/>
              <a:tabLst>
                <a:tab pos="7316788" algn="r"/>
              </a:tabLst>
            </a:pPr>
            <a:r>
              <a:rPr lang="en-US" sz="3400"/>
              <a:t>Pennies	</a:t>
            </a:r>
            <a:r>
              <a:rPr lang="en-US" sz="3800"/>
              <a:t>$3,632</a:t>
            </a:r>
            <a:endParaRPr lang="en-US" sz="34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6400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Source:  State of Michigan Office of Financial and Insurance Services, </a:t>
            </a: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/>
              </a:rPr>
              <a:t>www.cis.state.mi.us/ofic/consumer/kids/ton_money</a:t>
            </a:r>
            <a:r>
              <a:rPr lang="en-US" sz="14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56328" name="Picture 8" descr="C:\WINDOWS\Application Data\Microsoft\Media Catalog\Downloaded Clips\cl0\PE015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14600"/>
            <a:ext cx="3825875" cy="34686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Money Supply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5486400" cy="45720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>
                <a:solidFill>
                  <a:srgbClr val="FFFF99"/>
                </a:solidFill>
                <a:latin typeface="Arial Narrow" pitchFamily="34" charset="0"/>
              </a:rPr>
              <a:t>M1: Spendable</a:t>
            </a:r>
          </a:p>
          <a:p>
            <a:pPr lvl="1">
              <a:spcAft>
                <a:spcPct val="25000"/>
              </a:spcAft>
            </a:pPr>
            <a:r>
              <a:rPr lang="en-US"/>
              <a:t>Currency</a:t>
            </a:r>
          </a:p>
          <a:p>
            <a:pPr lvl="1">
              <a:spcAft>
                <a:spcPct val="100000"/>
              </a:spcAft>
            </a:pPr>
            <a:r>
              <a:rPr lang="en-US"/>
              <a:t>Demand deposits</a:t>
            </a:r>
          </a:p>
          <a:p>
            <a:pPr>
              <a:spcAft>
                <a:spcPct val="25000"/>
              </a:spcAft>
            </a:pPr>
            <a:r>
              <a:rPr lang="en-US">
                <a:solidFill>
                  <a:srgbClr val="FFFF99"/>
                </a:solidFill>
                <a:latin typeface="Arial Narrow" pitchFamily="34" charset="0"/>
              </a:rPr>
              <a:t>M2: Spendable plus Convertible</a:t>
            </a:r>
            <a:r>
              <a:rPr lang="en-US"/>
              <a:t> </a:t>
            </a:r>
          </a:p>
          <a:p>
            <a:pPr lvl="1">
              <a:spcAft>
                <a:spcPct val="25000"/>
              </a:spcAft>
            </a:pPr>
            <a:r>
              <a:rPr lang="en-US"/>
              <a:t>Time deposits</a:t>
            </a:r>
          </a:p>
          <a:p>
            <a:pPr lvl="1">
              <a:spcAft>
                <a:spcPct val="25000"/>
              </a:spcAft>
            </a:pPr>
            <a:r>
              <a:rPr lang="en-US"/>
              <a:t>Money market mutual funds</a:t>
            </a:r>
          </a:p>
          <a:p>
            <a:pPr lvl="1">
              <a:spcAft>
                <a:spcPct val="25000"/>
              </a:spcAft>
            </a:pPr>
            <a:r>
              <a:rPr lang="en-US"/>
              <a:t>Savings deposit</a:t>
            </a:r>
          </a:p>
        </p:txBody>
      </p:sp>
      <p:pic>
        <p:nvPicPr>
          <p:cNvPr id="65542" name="Picture 6" descr="C:\WINDOWS\Application Data\Microsoft\Media Catalog\Downloaded Clips\cl0\PE0154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438400"/>
            <a:ext cx="2636838" cy="400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5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bldLvl="2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75" name="Group 83"/>
          <p:cNvGrpSpPr>
            <a:grpSpLocks/>
          </p:cNvGrpSpPr>
          <p:nvPr/>
        </p:nvGrpSpPr>
        <p:grpSpPr bwMode="auto">
          <a:xfrm>
            <a:off x="1406525" y="1631950"/>
            <a:ext cx="6946900" cy="5100638"/>
            <a:chOff x="1180" y="1003"/>
            <a:chExt cx="4376" cy="3213"/>
          </a:xfrm>
        </p:grpSpPr>
        <p:grpSp>
          <p:nvGrpSpPr>
            <p:cNvPr id="33870" name="Group 78"/>
            <p:cNvGrpSpPr>
              <a:grpSpLocks/>
            </p:cNvGrpSpPr>
            <p:nvPr/>
          </p:nvGrpSpPr>
          <p:grpSpPr bwMode="auto">
            <a:xfrm>
              <a:off x="1776" y="1080"/>
              <a:ext cx="3652" cy="2952"/>
              <a:chOff x="1776" y="1080"/>
              <a:chExt cx="3652" cy="2952"/>
            </a:xfrm>
          </p:grpSpPr>
          <p:sp>
            <p:nvSpPr>
              <p:cNvPr id="33800" name="Rectangle 8"/>
              <p:cNvSpPr>
                <a:spLocks noChangeArrowheads="1"/>
              </p:cNvSpPr>
              <p:nvPr/>
            </p:nvSpPr>
            <p:spPr bwMode="auto">
              <a:xfrm>
                <a:off x="1820" y="1080"/>
                <a:ext cx="3608" cy="2904"/>
              </a:xfrm>
              <a:prstGeom prst="rect">
                <a:avLst/>
              </a:prstGeom>
              <a:solidFill>
                <a:srgbClr val="660066"/>
              </a:solidFill>
              <a:ln w="9525">
                <a:solidFill>
                  <a:srgbClr val="99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1776" y="118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1776" y="129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1776" y="139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4" name="Line 12"/>
              <p:cNvSpPr>
                <a:spLocks noChangeShapeType="1"/>
              </p:cNvSpPr>
              <p:nvPr/>
            </p:nvSpPr>
            <p:spPr bwMode="auto">
              <a:xfrm>
                <a:off x="1776" y="150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5" name="Line 13"/>
              <p:cNvSpPr>
                <a:spLocks noChangeShapeType="1"/>
              </p:cNvSpPr>
              <p:nvPr/>
            </p:nvSpPr>
            <p:spPr bwMode="auto">
              <a:xfrm>
                <a:off x="1776" y="161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1776" y="172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1776" y="183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1776" y="193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1776" y="204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1776" y="215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1776" y="226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1776" y="237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1776" y="247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1776" y="258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>
                <a:off x="1776" y="269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>
                <a:off x="1776" y="280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>
                <a:off x="1776" y="291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1" name="Line 29"/>
              <p:cNvSpPr>
                <a:spLocks noChangeShapeType="1"/>
              </p:cNvSpPr>
              <p:nvPr/>
            </p:nvSpPr>
            <p:spPr bwMode="auto">
              <a:xfrm>
                <a:off x="1776" y="301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>
                <a:off x="1776" y="312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1776" y="323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4" name="Line 32"/>
              <p:cNvSpPr>
                <a:spLocks noChangeShapeType="1"/>
              </p:cNvSpPr>
              <p:nvPr/>
            </p:nvSpPr>
            <p:spPr bwMode="auto">
              <a:xfrm>
                <a:off x="1776" y="334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>
                <a:off x="1776" y="3451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>
                <a:off x="1776" y="3559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>
                <a:off x="1776" y="3667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35" name="Line 43"/>
              <p:cNvSpPr>
                <a:spLocks noChangeShapeType="1"/>
              </p:cNvSpPr>
              <p:nvPr/>
            </p:nvSpPr>
            <p:spPr bwMode="auto">
              <a:xfrm>
                <a:off x="1776" y="3775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37" name="Line 45"/>
              <p:cNvSpPr>
                <a:spLocks noChangeShapeType="1"/>
              </p:cNvSpPr>
              <p:nvPr/>
            </p:nvSpPr>
            <p:spPr bwMode="auto">
              <a:xfrm>
                <a:off x="1776" y="3883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3" name="Line 61"/>
              <p:cNvSpPr>
                <a:spLocks noChangeShapeType="1"/>
              </p:cNvSpPr>
              <p:nvPr/>
            </p:nvSpPr>
            <p:spPr bwMode="auto">
              <a:xfrm flipV="1">
                <a:off x="2256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4" name="Line 62"/>
              <p:cNvSpPr>
                <a:spLocks noChangeShapeType="1"/>
              </p:cNvSpPr>
              <p:nvPr/>
            </p:nvSpPr>
            <p:spPr bwMode="auto">
              <a:xfrm flipV="1">
                <a:off x="2685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5" name="Line 63"/>
              <p:cNvSpPr>
                <a:spLocks noChangeShapeType="1"/>
              </p:cNvSpPr>
              <p:nvPr/>
            </p:nvSpPr>
            <p:spPr bwMode="auto">
              <a:xfrm flipV="1">
                <a:off x="3114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6" name="Line 64"/>
              <p:cNvSpPr>
                <a:spLocks noChangeShapeType="1"/>
              </p:cNvSpPr>
              <p:nvPr/>
            </p:nvSpPr>
            <p:spPr bwMode="auto">
              <a:xfrm flipV="1">
                <a:off x="3544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/>
            </p:nvSpPr>
            <p:spPr bwMode="auto">
              <a:xfrm flipV="1">
                <a:off x="3973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/>
            </p:nvSpPr>
            <p:spPr bwMode="auto">
              <a:xfrm flipV="1">
                <a:off x="4402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/>
            </p:nvSpPr>
            <p:spPr bwMode="auto">
              <a:xfrm flipV="1">
                <a:off x="4832" y="3904"/>
                <a:ext cx="0" cy="128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64" name="Line 72"/>
              <p:cNvSpPr>
                <a:spLocks noChangeShapeType="1"/>
              </p:cNvSpPr>
              <p:nvPr/>
            </p:nvSpPr>
            <p:spPr bwMode="auto">
              <a:xfrm>
                <a:off x="1776" y="1080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  <p:sp>
            <p:nvSpPr>
              <p:cNvPr id="33866" name="Line 74"/>
              <p:cNvSpPr>
                <a:spLocks noChangeShapeType="1"/>
              </p:cNvSpPr>
              <p:nvPr/>
            </p:nvSpPr>
            <p:spPr bwMode="auto">
              <a:xfrm>
                <a:off x="1776" y="3984"/>
                <a:ext cx="3648" cy="0"/>
              </a:xfrm>
              <a:prstGeom prst="line">
                <a:avLst/>
              </a:prstGeom>
              <a:noFill/>
              <a:ln w="9525">
                <a:solidFill>
                  <a:srgbClr val="990099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SG"/>
              </a:p>
            </p:txBody>
          </p:sp>
        </p:grpSp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814" y="4062"/>
              <a:ext cx="374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tabLst>
                  <a:tab pos="685800" algn="ctr"/>
                  <a:tab pos="1371600" algn="ctr"/>
                  <a:tab pos="2057400" algn="ctr"/>
                  <a:tab pos="2743200" algn="ctr"/>
                  <a:tab pos="3429000" algn="ctr"/>
                  <a:tab pos="4114800" algn="ctr"/>
                  <a:tab pos="4800600" algn="ctr"/>
                  <a:tab pos="5715000" algn="ctr"/>
                </a:tabLst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	1964	1969	1974	1984	1984	1989	1994	2001</a:t>
              </a:r>
            </a:p>
          </p:txBody>
        </p:sp>
        <p:grpSp>
          <p:nvGrpSpPr>
            <p:cNvPr id="33874" name="Group 82"/>
            <p:cNvGrpSpPr>
              <a:grpSpLocks/>
            </p:cNvGrpSpPr>
            <p:nvPr/>
          </p:nvGrpSpPr>
          <p:grpSpPr bwMode="auto">
            <a:xfrm>
              <a:off x="1551" y="1003"/>
              <a:ext cx="178" cy="3078"/>
              <a:chOff x="1551" y="1003"/>
              <a:chExt cx="178" cy="3078"/>
            </a:xfrm>
          </p:grpSpPr>
          <p:sp>
            <p:nvSpPr>
              <p:cNvPr id="33839" name="Rectangle 47"/>
              <p:cNvSpPr>
                <a:spLocks noChangeArrowheads="1"/>
              </p:cNvSpPr>
              <p:nvPr/>
            </p:nvSpPr>
            <p:spPr bwMode="auto">
              <a:xfrm>
                <a:off x="1551" y="1003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5.4</a:t>
                </a:r>
              </a:p>
            </p:txBody>
          </p:sp>
          <p:sp>
            <p:nvSpPr>
              <p:cNvPr id="33840" name="Rectangle 48"/>
              <p:cNvSpPr>
                <a:spLocks noChangeArrowheads="1"/>
              </p:cNvSpPr>
              <p:nvPr/>
            </p:nvSpPr>
            <p:spPr bwMode="auto">
              <a:xfrm>
                <a:off x="1551" y="1214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5.0</a:t>
                </a:r>
              </a:p>
            </p:txBody>
          </p:sp>
          <p:sp>
            <p:nvSpPr>
              <p:cNvPr id="33841" name="Rectangle 49"/>
              <p:cNvSpPr>
                <a:spLocks noChangeArrowheads="1"/>
              </p:cNvSpPr>
              <p:nvPr/>
            </p:nvSpPr>
            <p:spPr bwMode="auto">
              <a:xfrm>
                <a:off x="1551" y="1536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4.4</a:t>
                </a:r>
              </a:p>
            </p:txBody>
          </p:sp>
          <p:sp>
            <p:nvSpPr>
              <p:cNvPr id="33842" name="Rectangle 50"/>
              <p:cNvSpPr>
                <a:spLocks noChangeArrowheads="1"/>
              </p:cNvSpPr>
              <p:nvPr/>
            </p:nvSpPr>
            <p:spPr bwMode="auto">
              <a:xfrm>
                <a:off x="1551" y="1745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4.0</a:t>
                </a:r>
              </a:p>
            </p:txBody>
          </p:sp>
          <p:sp>
            <p:nvSpPr>
              <p:cNvPr id="33843" name="Rectangle 51"/>
              <p:cNvSpPr>
                <a:spLocks noChangeArrowheads="1"/>
              </p:cNvSpPr>
              <p:nvPr/>
            </p:nvSpPr>
            <p:spPr bwMode="auto">
              <a:xfrm>
                <a:off x="1551" y="2081"/>
                <a:ext cx="178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3.4</a:t>
                </a:r>
              </a:p>
            </p:txBody>
          </p:sp>
          <p:sp>
            <p:nvSpPr>
              <p:cNvPr id="33844" name="Rectangle 52"/>
              <p:cNvSpPr>
                <a:spLocks noChangeArrowheads="1"/>
              </p:cNvSpPr>
              <p:nvPr/>
            </p:nvSpPr>
            <p:spPr bwMode="auto">
              <a:xfrm>
                <a:off x="1551" y="2288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3.0</a:t>
                </a:r>
              </a:p>
            </p:txBody>
          </p:sp>
          <p:sp>
            <p:nvSpPr>
              <p:cNvPr id="33845" name="Rectangle 53"/>
              <p:cNvSpPr>
                <a:spLocks noChangeArrowheads="1"/>
              </p:cNvSpPr>
              <p:nvPr/>
            </p:nvSpPr>
            <p:spPr bwMode="auto">
              <a:xfrm>
                <a:off x="1551" y="2619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2.4</a:t>
                </a:r>
              </a:p>
            </p:txBody>
          </p:sp>
          <p:sp>
            <p:nvSpPr>
              <p:cNvPr id="33846" name="Rectangle 54"/>
              <p:cNvSpPr>
                <a:spLocks noChangeArrowheads="1"/>
              </p:cNvSpPr>
              <p:nvPr/>
            </p:nvSpPr>
            <p:spPr bwMode="auto">
              <a:xfrm>
                <a:off x="1551" y="2839"/>
                <a:ext cx="17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2.0</a:t>
                </a:r>
              </a:p>
            </p:txBody>
          </p:sp>
          <p:sp>
            <p:nvSpPr>
              <p:cNvPr id="33847" name="Rectangle 55"/>
              <p:cNvSpPr>
                <a:spLocks noChangeArrowheads="1"/>
              </p:cNvSpPr>
              <p:nvPr/>
            </p:nvSpPr>
            <p:spPr bwMode="auto">
              <a:xfrm>
                <a:off x="1551" y="3151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1.4</a:t>
                </a:r>
              </a:p>
            </p:txBody>
          </p:sp>
          <p:sp>
            <p:nvSpPr>
              <p:cNvPr id="33848" name="Rectangle 56"/>
              <p:cNvSpPr>
                <a:spLocks noChangeArrowheads="1"/>
              </p:cNvSpPr>
              <p:nvPr/>
            </p:nvSpPr>
            <p:spPr bwMode="auto">
              <a:xfrm>
                <a:off x="1551" y="3371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1.0</a:t>
                </a:r>
              </a:p>
            </p:txBody>
          </p:sp>
          <p:sp>
            <p:nvSpPr>
              <p:cNvPr id="33849" name="Rectangle 57"/>
              <p:cNvSpPr>
                <a:spLocks noChangeArrowheads="1"/>
              </p:cNvSpPr>
              <p:nvPr/>
            </p:nvSpPr>
            <p:spPr bwMode="auto">
              <a:xfrm>
                <a:off x="1658" y="3927"/>
                <a:ext cx="7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0</a:t>
                </a:r>
              </a:p>
            </p:txBody>
          </p:sp>
          <p:sp>
            <p:nvSpPr>
              <p:cNvPr id="33850" name="Rectangle 58"/>
              <p:cNvSpPr>
                <a:spLocks noChangeArrowheads="1"/>
              </p:cNvSpPr>
              <p:nvPr/>
            </p:nvSpPr>
            <p:spPr bwMode="auto">
              <a:xfrm>
                <a:off x="1551" y="3687"/>
                <a:ext cx="1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spAutoFit/>
              </a:bodyPr>
              <a:lstStyle/>
              <a:p>
                <a:r>
                  <a:rPr lang="en-US" sz="16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0.4</a:t>
                </a:r>
              </a:p>
            </p:txBody>
          </p:sp>
        </p:grpSp>
        <p:sp>
          <p:nvSpPr>
            <p:cNvPr id="33873" name="Text Box 81"/>
            <p:cNvSpPr txBox="1">
              <a:spLocks noChangeArrowheads="1"/>
            </p:cNvSpPr>
            <p:nvPr/>
          </p:nvSpPr>
          <p:spPr bwMode="auto">
            <a:xfrm rot="-5400000">
              <a:off x="415" y="2426"/>
              <a:ext cx="17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Money Supply (trillions)</a:t>
              </a:r>
            </a:p>
          </p:txBody>
        </p:sp>
      </p:grp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Money Supply Growth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22500" y="1752600"/>
            <a:ext cx="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3871" name="Freeform 79"/>
          <p:cNvSpPr>
            <a:spLocks/>
          </p:cNvSpPr>
          <p:nvPr/>
        </p:nvSpPr>
        <p:spPr bwMode="auto">
          <a:xfrm>
            <a:off x="2416175" y="5373688"/>
            <a:ext cx="5753100" cy="889000"/>
          </a:xfrm>
          <a:custGeom>
            <a:avLst/>
            <a:gdLst/>
            <a:ahLst/>
            <a:cxnLst>
              <a:cxn ang="0">
                <a:pos x="0" y="560"/>
              </a:cxn>
              <a:cxn ang="0">
                <a:pos x="1008" y="496"/>
              </a:cxn>
              <a:cxn ang="0">
                <a:pos x="1688" y="424"/>
              </a:cxn>
              <a:cxn ang="0">
                <a:pos x="2168" y="336"/>
              </a:cxn>
              <a:cxn ang="0">
                <a:pos x="2320" y="216"/>
              </a:cxn>
              <a:cxn ang="0">
                <a:pos x="2416" y="176"/>
              </a:cxn>
              <a:cxn ang="0">
                <a:pos x="2720" y="184"/>
              </a:cxn>
              <a:cxn ang="0">
                <a:pos x="2808" y="136"/>
              </a:cxn>
              <a:cxn ang="0">
                <a:pos x="2936" y="24"/>
              </a:cxn>
              <a:cxn ang="0">
                <a:pos x="3048" y="0"/>
              </a:cxn>
              <a:cxn ang="0">
                <a:pos x="3232" y="72"/>
              </a:cxn>
              <a:cxn ang="0">
                <a:pos x="3312" y="56"/>
              </a:cxn>
              <a:cxn ang="0">
                <a:pos x="3368" y="104"/>
              </a:cxn>
              <a:cxn ang="0">
                <a:pos x="3456" y="48"/>
              </a:cxn>
              <a:cxn ang="0">
                <a:pos x="3536" y="112"/>
              </a:cxn>
              <a:cxn ang="0">
                <a:pos x="3624" y="56"/>
              </a:cxn>
            </a:cxnLst>
            <a:rect l="0" t="0" r="r" b="b"/>
            <a:pathLst>
              <a:path w="3624" h="560">
                <a:moveTo>
                  <a:pt x="0" y="560"/>
                </a:moveTo>
                <a:lnTo>
                  <a:pt x="1008" y="496"/>
                </a:lnTo>
                <a:lnTo>
                  <a:pt x="1688" y="424"/>
                </a:lnTo>
                <a:lnTo>
                  <a:pt x="2168" y="336"/>
                </a:lnTo>
                <a:lnTo>
                  <a:pt x="2320" y="216"/>
                </a:lnTo>
                <a:lnTo>
                  <a:pt x="2416" y="176"/>
                </a:lnTo>
                <a:lnTo>
                  <a:pt x="2720" y="184"/>
                </a:lnTo>
                <a:lnTo>
                  <a:pt x="2808" y="136"/>
                </a:lnTo>
                <a:lnTo>
                  <a:pt x="2936" y="24"/>
                </a:lnTo>
                <a:lnTo>
                  <a:pt x="3048" y="0"/>
                </a:lnTo>
                <a:lnTo>
                  <a:pt x="3232" y="72"/>
                </a:lnTo>
                <a:lnTo>
                  <a:pt x="3312" y="56"/>
                </a:lnTo>
                <a:lnTo>
                  <a:pt x="3368" y="104"/>
                </a:lnTo>
                <a:lnTo>
                  <a:pt x="3456" y="48"/>
                </a:lnTo>
                <a:lnTo>
                  <a:pt x="3536" y="112"/>
                </a:lnTo>
                <a:lnTo>
                  <a:pt x="3624" y="56"/>
                </a:ln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3872" name="Freeform 80"/>
          <p:cNvSpPr>
            <a:spLocks/>
          </p:cNvSpPr>
          <p:nvPr/>
        </p:nvSpPr>
        <p:spPr bwMode="auto">
          <a:xfrm>
            <a:off x="2428875" y="1957388"/>
            <a:ext cx="5740400" cy="4178300"/>
          </a:xfrm>
          <a:custGeom>
            <a:avLst/>
            <a:gdLst/>
            <a:ahLst/>
            <a:cxnLst>
              <a:cxn ang="0">
                <a:pos x="0" y="2632"/>
              </a:cxn>
              <a:cxn ang="0">
                <a:pos x="392" y="2552"/>
              </a:cxn>
              <a:cxn ang="0">
                <a:pos x="888" y="2464"/>
              </a:cxn>
              <a:cxn ang="0">
                <a:pos x="1144" y="2312"/>
              </a:cxn>
              <a:cxn ang="0">
                <a:pos x="1344" y="2248"/>
              </a:cxn>
              <a:cxn ang="0">
                <a:pos x="1920" y="1768"/>
              </a:cxn>
              <a:cxn ang="0">
                <a:pos x="2264" y="1264"/>
              </a:cxn>
              <a:cxn ang="0">
                <a:pos x="2352" y="1224"/>
              </a:cxn>
              <a:cxn ang="0">
                <a:pos x="2400" y="1144"/>
              </a:cxn>
              <a:cxn ang="0">
                <a:pos x="2496" y="1080"/>
              </a:cxn>
              <a:cxn ang="0">
                <a:pos x="2696" y="1016"/>
              </a:cxn>
              <a:cxn ang="0">
                <a:pos x="2832" y="952"/>
              </a:cxn>
              <a:cxn ang="0">
                <a:pos x="2880" y="904"/>
              </a:cxn>
              <a:cxn ang="0">
                <a:pos x="2984" y="880"/>
              </a:cxn>
              <a:cxn ang="0">
                <a:pos x="3080" y="864"/>
              </a:cxn>
              <a:cxn ang="0">
                <a:pos x="3128" y="776"/>
              </a:cxn>
              <a:cxn ang="0">
                <a:pos x="3216" y="760"/>
              </a:cxn>
              <a:cxn ang="0">
                <a:pos x="3616" y="0"/>
              </a:cxn>
            </a:cxnLst>
            <a:rect l="0" t="0" r="r" b="b"/>
            <a:pathLst>
              <a:path w="3616" h="2632">
                <a:moveTo>
                  <a:pt x="0" y="2632"/>
                </a:moveTo>
                <a:lnTo>
                  <a:pt x="392" y="2552"/>
                </a:lnTo>
                <a:lnTo>
                  <a:pt x="888" y="2464"/>
                </a:lnTo>
                <a:lnTo>
                  <a:pt x="1144" y="2312"/>
                </a:lnTo>
                <a:lnTo>
                  <a:pt x="1344" y="2248"/>
                </a:lnTo>
                <a:lnTo>
                  <a:pt x="1920" y="1768"/>
                </a:lnTo>
                <a:lnTo>
                  <a:pt x="2264" y="1264"/>
                </a:lnTo>
                <a:lnTo>
                  <a:pt x="2352" y="1224"/>
                </a:lnTo>
                <a:lnTo>
                  <a:pt x="2400" y="1144"/>
                </a:lnTo>
                <a:lnTo>
                  <a:pt x="2496" y="1080"/>
                </a:lnTo>
                <a:lnTo>
                  <a:pt x="2696" y="1016"/>
                </a:lnTo>
                <a:lnTo>
                  <a:pt x="2832" y="952"/>
                </a:lnTo>
                <a:lnTo>
                  <a:pt x="2880" y="904"/>
                </a:lnTo>
                <a:lnTo>
                  <a:pt x="2984" y="880"/>
                </a:lnTo>
                <a:lnTo>
                  <a:pt x="3080" y="864"/>
                </a:lnTo>
                <a:lnTo>
                  <a:pt x="3128" y="776"/>
                </a:lnTo>
                <a:lnTo>
                  <a:pt x="3216" y="760"/>
                </a:lnTo>
                <a:lnTo>
                  <a:pt x="3616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SG"/>
          </a:p>
        </p:txBody>
      </p:sp>
      <p:sp>
        <p:nvSpPr>
          <p:cNvPr id="33876" name="Text Box 84"/>
          <p:cNvSpPr txBox="1">
            <a:spLocks noChangeArrowheads="1"/>
          </p:cNvSpPr>
          <p:nvPr/>
        </p:nvSpPr>
        <p:spPr bwMode="auto">
          <a:xfrm>
            <a:off x="5334000" y="5410200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M-1</a:t>
            </a:r>
          </a:p>
        </p:txBody>
      </p: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5562600" y="3505200"/>
            <a:ext cx="620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M-2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71" grpId="0" animBg="1"/>
      <p:bldP spid="33872" grpId="0" animBg="1"/>
      <p:bldP spid="33876" grpId="0" autoUpdateAnimBg="0"/>
      <p:bldP spid="33877" grpId="0" autoUpdateAnimBg="0"/>
    </p:bldLst>
  </p:timing>
</p:sld>
</file>

<file path=ppt/theme/theme1.xml><?xml version="1.0" encoding="utf-8"?>
<a:theme xmlns:a="http://schemas.openxmlformats.org/drawingml/2006/main" name="EG-Business-Essentials-Template">
  <a:themeElements>
    <a:clrScheme name="">
      <a:dk1>
        <a:srgbClr val="000000"/>
      </a:dk1>
      <a:lt1>
        <a:srgbClr val="FFFFCC"/>
      </a:lt1>
      <a:dk2>
        <a:srgbClr val="003366"/>
      </a:dk2>
      <a:lt2>
        <a:srgbClr val="FFCC00"/>
      </a:lt2>
      <a:accent1>
        <a:srgbClr val="FFDE53"/>
      </a:accent1>
      <a:accent2>
        <a:srgbClr val="FF6600"/>
      </a:accent2>
      <a:accent3>
        <a:srgbClr val="AAADB8"/>
      </a:accent3>
      <a:accent4>
        <a:srgbClr val="DADAAE"/>
      </a:accent4>
      <a:accent5>
        <a:srgbClr val="FFECB3"/>
      </a:accent5>
      <a:accent6>
        <a:srgbClr val="E75C00"/>
      </a:accent6>
      <a:hlink>
        <a:srgbClr val="00CC00"/>
      </a:hlink>
      <a:folHlink>
        <a:srgbClr val="B2B2B2"/>
      </a:folHlink>
    </a:clrScheme>
    <a:fontScheme name="EG-Business-Essentials-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G-Business-Essentials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-Business-Essentials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-Business-Essential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Data\Microsoft\Templates\EG-Business-Essentials-Template.pot</Template>
  <TotalTime>1578</TotalTime>
  <Words>468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EG-Business-Essentials-Template</vt:lpstr>
      <vt:lpstr>Chapter 14</vt:lpstr>
      <vt:lpstr>“A banker is a fellow who lends you his umbrella when the sun is shining, and wants it back the minute it begins to rain.”    ~ Mark Twain</vt:lpstr>
      <vt:lpstr>Key Topics</vt:lpstr>
      <vt:lpstr>What Is Money?</vt:lpstr>
      <vt:lpstr>The Functions of Money</vt:lpstr>
      <vt:lpstr>The Cost of Producing U.S. Coins</vt:lpstr>
      <vt:lpstr>Just How Much Is a Ton of Money Worth?</vt:lpstr>
      <vt:lpstr>The Money Supply</vt:lpstr>
      <vt:lpstr>Money Supply Growth</vt:lpstr>
      <vt:lpstr>Credit Cards A Major Financial Force</vt:lpstr>
      <vt:lpstr>U.S. Financial Institutions</vt:lpstr>
      <vt:lpstr>U.S. Financial Institutions</vt:lpstr>
      <vt:lpstr>Special Financial Services</vt:lpstr>
      <vt:lpstr>Special Financial Services</vt:lpstr>
      <vt:lpstr>Banks As Creators of Money</vt:lpstr>
      <vt:lpstr>The Federal Reserve System</vt:lpstr>
      <vt:lpstr>Controlling the Money Supply The Tools of the Fed</vt:lpstr>
      <vt:lpstr>The Changing Money and Banking System</vt:lpstr>
      <vt:lpstr>Electronic Technologies   A Dramatic Change</vt:lpstr>
      <vt:lpstr>The International Payments Process</vt:lpstr>
      <vt:lpstr>Bolstering International Trade</vt:lpstr>
      <vt:lpstr>Chapter Review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Money and Banking</dc:title>
  <dc:creator>Marce Kelly</dc:creator>
  <cp:lastModifiedBy>Dr Gul zaman khan</cp:lastModifiedBy>
  <cp:revision>65</cp:revision>
  <cp:lastPrinted>1601-01-01T00:00:00Z</cp:lastPrinted>
  <dcterms:created xsi:type="dcterms:W3CDTF">2002-03-17T06:05:38Z</dcterms:created>
  <dcterms:modified xsi:type="dcterms:W3CDTF">2020-09-14T09:39:24Z</dcterms:modified>
</cp:coreProperties>
</file>